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9" r:id="rId2"/>
    <p:sldId id="357" r:id="rId3"/>
    <p:sldId id="277" r:id="rId4"/>
    <p:sldId id="276" r:id="rId5"/>
    <p:sldId id="301" r:id="rId6"/>
    <p:sldId id="278" r:id="rId7"/>
    <p:sldId id="302" r:id="rId8"/>
    <p:sldId id="304" r:id="rId9"/>
    <p:sldId id="309" r:id="rId10"/>
    <p:sldId id="311" r:id="rId11"/>
    <p:sldId id="260" r:id="rId12"/>
    <p:sldId id="280" r:id="rId13"/>
    <p:sldId id="279" r:id="rId14"/>
    <p:sldId id="320" r:id="rId15"/>
    <p:sldId id="318" r:id="rId16"/>
    <p:sldId id="281" r:id="rId17"/>
    <p:sldId id="284" r:id="rId18"/>
    <p:sldId id="349" r:id="rId19"/>
    <p:sldId id="289" r:id="rId20"/>
    <p:sldId id="282" r:id="rId21"/>
    <p:sldId id="283" r:id="rId22"/>
    <p:sldId id="290" r:id="rId23"/>
    <p:sldId id="291" r:id="rId24"/>
    <p:sldId id="295" r:id="rId25"/>
    <p:sldId id="298" r:id="rId26"/>
    <p:sldId id="299" r:id="rId27"/>
    <p:sldId id="300" r:id="rId28"/>
    <p:sldId id="351" r:id="rId29"/>
    <p:sldId id="352" r:id="rId30"/>
    <p:sldId id="294" r:id="rId31"/>
    <p:sldId id="353" r:id="rId32"/>
    <p:sldId id="354" r:id="rId33"/>
    <p:sldId id="355" r:id="rId34"/>
    <p:sldId id="338" r:id="rId35"/>
    <p:sldId id="288" r:id="rId36"/>
    <p:sldId id="313" r:id="rId37"/>
    <p:sldId id="314" r:id="rId38"/>
    <p:sldId id="315" r:id="rId39"/>
    <p:sldId id="356" r:id="rId40"/>
    <p:sldId id="339" r:id="rId41"/>
    <p:sldId id="340" r:id="rId42"/>
    <p:sldId id="341" r:id="rId43"/>
    <p:sldId id="358" r:id="rId44"/>
    <p:sldId id="359" r:id="rId45"/>
    <p:sldId id="360" r:id="rId46"/>
    <p:sldId id="345" r:id="rId47"/>
    <p:sldId id="346" r:id="rId48"/>
    <p:sldId id="347" r:id="rId49"/>
    <p:sldId id="267" r:id="rId50"/>
    <p:sldId id="268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man Ahmadi Asl" initials="SAA" lastIdx="3" clrIdx="0">
    <p:extLst>
      <p:ext uri="{19B8F6BF-5375-455C-9EA6-DF929625EA0E}">
        <p15:presenceInfo xmlns:p15="http://schemas.microsoft.com/office/powerpoint/2012/main" userId="Salman Ahmadi As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6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11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93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4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10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97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49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7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86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22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44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91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5985-6CD0-446C-B26F-E6B4B6721CE8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E8B50-3EF1-4396-B916-1D1FE84FB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69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9.wmf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64.emf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6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057" y="2142928"/>
            <a:ext cx="9887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Tensor Train (TT) Decomposition and Applications</a:t>
            </a:r>
            <a:endParaRPr lang="ru-RU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6683" y="3538637"/>
            <a:ext cx="1120192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Salman Ahmadi-Asl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 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25954" y="3982826"/>
            <a:ext cx="279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February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22, 2022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skol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6" y="-587713"/>
            <a:ext cx="2092325" cy="20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kol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49" y="-553878"/>
            <a:ext cx="2069524" cy="206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60" y="1613436"/>
            <a:ext cx="4819729" cy="4098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41739" y="4804653"/>
            <a:ext cx="3655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Honey-Comb lattice for a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order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tensor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227" y="2189581"/>
            <a:ext cx="4012193" cy="25985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84192" y="5662984"/>
            <a:ext cx="4758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Tucker (HT) or Tree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Network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(TTNS)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3</a:t>
            </a:r>
            <a:r>
              <a:rPr lang="en-US" sz="1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order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order cores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3016" y="677300"/>
            <a:ext cx="304366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 (TNs)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62993" y="1490309"/>
            <a:ext cx="27897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Tensor Train Decomposition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89679" y="431814"/>
            <a:ext cx="853907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Revolution in scientific computing for handing higher order tensors</a:t>
            </a:r>
          </a:p>
        </p:txBody>
      </p:sp>
      <p:pic>
        <p:nvPicPr>
          <p:cNvPr id="17" name="Picture 4" descr="Image result for tensor ring decompos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588" y="1909936"/>
            <a:ext cx="4019261" cy="18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130247" y="1400677"/>
            <a:ext cx="28360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Tensor chain Decomposition</a:t>
            </a:r>
            <a:endParaRPr lang="ru-RU" dirty="0"/>
          </a:p>
        </p:txBody>
      </p:sp>
      <p:pic>
        <p:nvPicPr>
          <p:cNvPr id="2050" name="Picture 2" descr="Image result for Mike Esp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60" y="3923551"/>
            <a:ext cx="1750789" cy="116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822" y="3403570"/>
            <a:ext cx="1674553" cy="17128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78131" y="5116398"/>
            <a:ext cx="155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Ivan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Oseledets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10718" y="5078894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Espig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73" y="3698853"/>
            <a:ext cx="1314131" cy="15647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610114" y="5263560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Qibin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Zhao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54" y="2025091"/>
            <a:ext cx="5031181" cy="121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06" y="1089344"/>
            <a:ext cx="4900806" cy="27806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65" y="1089344"/>
            <a:ext cx="4727018" cy="2746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3601606" y="431814"/>
            <a:ext cx="426977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Train (TT) decomposition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38" y="4273304"/>
            <a:ext cx="4867827" cy="18516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57" y="4301027"/>
            <a:ext cx="3838017" cy="18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52977" y="376396"/>
            <a:ext cx="440569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behind the TT concept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668870" y="2510118"/>
            <a:ext cx="726142" cy="35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641488" y="1660872"/>
            <a:ext cx="8336712" cy="1501571"/>
            <a:chOff x="2716126" y="1229072"/>
            <a:chExt cx="8336712" cy="15015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126" y="1777588"/>
              <a:ext cx="6187726" cy="911133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7503459" y="1452282"/>
              <a:ext cx="762000" cy="48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395012" y="2361311"/>
              <a:ext cx="16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Wheels=Indices</a:t>
              </a:r>
              <a:endParaRPr lang="ru-RU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65459" y="1229072"/>
              <a:ext cx="182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Wagons=TT cores</a:t>
              </a:r>
              <a:endParaRPr lang="ru-RU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40" y="3891895"/>
            <a:ext cx="6594058" cy="8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6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1289" y="385633"/>
            <a:ext cx="309285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 rank vs Tucker rank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1515" y="1515037"/>
            <a:ext cx="606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Tucker rank is the rank of unfolding matrices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mode-n unfolding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2184" y="3194161"/>
            <a:ext cx="494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 ranks is the rank of n-unfolding matrices of size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62184" y="1985981"/>
            <a:ext cx="3953061" cy="575518"/>
            <a:chOff x="467927" y="2132196"/>
            <a:chExt cx="3953061" cy="575518"/>
          </a:xfrm>
        </p:grpSpPr>
        <p:sp>
          <p:nvSpPr>
            <p:cNvPr id="7" name="TextBox 6"/>
            <p:cNvSpPr txBox="1"/>
            <p:nvPr/>
          </p:nvSpPr>
          <p:spPr>
            <a:xfrm>
              <a:off x="467927" y="2146290"/>
              <a:ext cx="1645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matrices of size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1921791"/>
                </p:ext>
              </p:extLst>
            </p:nvPr>
          </p:nvGraphicFramePr>
          <p:xfrm>
            <a:off x="2018153" y="2132196"/>
            <a:ext cx="1087091" cy="575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2" name="Equation" r:id="rId3" imgW="647640" imgH="342720" progId="Equation.DSMT4">
                    <p:embed/>
                  </p:oleObj>
                </mc:Choice>
                <mc:Fallback>
                  <p:oleObj name="Equation" r:id="rId3" imgW="647640" imgH="342720" progId="Equation.DSMT4">
                    <p:embed/>
                    <p:pic>
                      <p:nvPicPr>
                        <p:cNvPr id="9" name="Object 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18153" y="2132196"/>
                          <a:ext cx="1087091" cy="5755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3942311" y="2146290"/>
            <a:ext cx="478677" cy="437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3" name="Equation" r:id="rId5" imgW="279360" imgH="253800" progId="Equation.DSMT4">
                    <p:embed/>
                  </p:oleObj>
                </mc:Choice>
                <mc:Fallback>
                  <p:oleObj name="Equation" r:id="rId5" imgW="279360" imgH="253800" progId="Equation.DSMT4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942311" y="2146290"/>
                          <a:ext cx="478677" cy="4378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Straight Arrow Connector 13"/>
            <p:cNvCxnSpPr/>
            <p:nvPr/>
          </p:nvCxnSpPr>
          <p:spPr>
            <a:xfrm flipH="1" flipV="1">
              <a:off x="3105244" y="2338471"/>
              <a:ext cx="736472" cy="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-90696" y="3606026"/>
            <a:ext cx="4266712" cy="649078"/>
            <a:chOff x="548357" y="3873054"/>
            <a:chExt cx="4266712" cy="649078"/>
          </a:xfrm>
        </p:grpSpPr>
        <p:sp>
          <p:nvSpPr>
            <p:cNvPr id="8" name="TextBox 7"/>
            <p:cNvSpPr txBox="1"/>
            <p:nvPr/>
          </p:nvSpPr>
          <p:spPr>
            <a:xfrm>
              <a:off x="548357" y="404607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ru-RU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2101340" y="3873054"/>
            <a:ext cx="1373380" cy="649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4" name="Equation" r:id="rId7" imgW="914400" imgH="431640" progId="Equation.DSMT4">
                    <p:embed/>
                  </p:oleObj>
                </mc:Choice>
                <mc:Fallback>
                  <p:oleObj name="Equation" r:id="rId7" imgW="914400" imgH="431640" progId="Equation.DSMT4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01340" y="3873054"/>
                          <a:ext cx="1373380" cy="6490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4299672" y="4016770"/>
            <a:ext cx="515397" cy="427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5" name="Equation" r:id="rId9" imgW="279360" imgH="253800" progId="Equation.DSMT4">
                    <p:embed/>
                  </p:oleObj>
                </mc:Choice>
                <mc:Fallback>
                  <p:oleObj name="Equation" r:id="rId9" imgW="279360" imgH="253800" progId="Equation.DSMT4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299672" y="4016770"/>
                          <a:ext cx="515397" cy="4279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 flipH="1" flipV="1">
              <a:off x="3501671" y="4190606"/>
              <a:ext cx="736472" cy="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1404"/>
              </p:ext>
            </p:extLst>
          </p:nvPr>
        </p:nvGraphicFramePr>
        <p:xfrm>
          <a:off x="8978038" y="4255105"/>
          <a:ext cx="1671490" cy="672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78038" y="4255105"/>
                        <a:ext cx="1671490" cy="672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334923" y="1481675"/>
            <a:ext cx="6065627" cy="1107787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362184" y="3194161"/>
            <a:ext cx="6038366" cy="122960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/>
          <p:cNvSpPr/>
          <p:nvPr/>
        </p:nvSpPr>
        <p:spPr>
          <a:xfrm>
            <a:off x="8866154" y="4148377"/>
            <a:ext cx="1894210" cy="81919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162613"/>
              </p:ext>
            </p:extLst>
          </p:nvPr>
        </p:nvGraphicFramePr>
        <p:xfrm>
          <a:off x="5638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13" imgW="914400" imgH="198720" progId="Equation.DSMT4">
                  <p:embed/>
                </p:oleObj>
              </mc:Choice>
              <mc:Fallback>
                <p:oleObj name="Equation" r:id="rId1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38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220925"/>
              </p:ext>
            </p:extLst>
          </p:nvPr>
        </p:nvGraphicFramePr>
        <p:xfrm>
          <a:off x="4735973" y="4846952"/>
          <a:ext cx="1470239" cy="363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735973" y="4846952"/>
                        <a:ext cx="1470239" cy="363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737434" y="4840642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TT-ranks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7671556" y="1829911"/>
            <a:ext cx="134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Tucker ranks</a:t>
            </a:r>
            <a:endParaRPr lang="ru-R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8037" y="1927016"/>
            <a:ext cx="1451396" cy="2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2584" y="376396"/>
            <a:ext cx="637740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Slice-wise representation of the TT decomposition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2024062"/>
            <a:ext cx="75057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1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1791" y="431814"/>
            <a:ext cx="6826249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Train (TT) decomposition of 3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-order tensors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2066" y="1557474"/>
            <a:ext cx="99546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 are already familiar with TT decomposition of 3</a:t>
            </a:r>
            <a:r>
              <a:rPr lang="en-US" baseline="30000" dirty="0" smtClean="0"/>
              <a:t>rd</a:t>
            </a:r>
            <a:r>
              <a:rPr lang="en-US" dirty="0" smtClean="0"/>
              <a:t>-order tensors which is the Tucker-2 decomposition.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7" y="2701762"/>
            <a:ext cx="3950042" cy="14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299" y="385633"/>
            <a:ext cx="6493739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for Tensor Train (TT) decomposition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4073" y="1828799"/>
            <a:ext cx="3802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TT-SVD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ALS-Type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Gradient-based algorithms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390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3205" y="376396"/>
            <a:ext cx="393526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TT-SVD for a 5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-order tensor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6334" y="1712421"/>
            <a:ext cx="753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TT decomposition can be computed in a fixed-rank or a fixed-precision way.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54359" y="3342483"/>
            <a:ext cx="918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given fixed TT-ranks, the algorithms find a TT decomposition with the predefined TT-ranks.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54359" y="4471583"/>
            <a:ext cx="1011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given fixed precision, the algorithms automatically find the TT-ranks so that the predefined precision </a:t>
            </a:r>
          </a:p>
          <a:p>
            <a:r>
              <a:rPr lang="en-US" dirty="0"/>
              <a:t>i</a:t>
            </a:r>
            <a:r>
              <a:rPr lang="en-US" dirty="0" smtClean="0"/>
              <a:t>s satisfied.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4421900" y="2690780"/>
            <a:ext cx="2211656" cy="459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Fixed-rank algorith</a:t>
            </a:r>
            <a:r>
              <a:rPr lang="en-US" dirty="0"/>
              <a:t>m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4239024" y="3903765"/>
            <a:ext cx="2635605" cy="459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Fixed-precision  algorith</a:t>
            </a:r>
            <a:r>
              <a:rPr lang="en-US" dirty="0"/>
              <a:t>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878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74" y="385633"/>
            <a:ext cx="255497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TT-SVD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344" y="1222792"/>
            <a:ext cx="1089349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TT-SVD is a basic algorithm for decomposing a tensor in TT format. It involves computation of the SVD of unfolding </a:t>
            </a:r>
          </a:p>
          <a:p>
            <a:r>
              <a:rPr lang="en-US" dirty="0"/>
              <a:t>m</a:t>
            </a:r>
            <a:r>
              <a:rPr lang="en-US" dirty="0" smtClean="0"/>
              <a:t>atrices.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14" y="2244617"/>
            <a:ext cx="5537940" cy="37096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404847" y="4007223"/>
            <a:ext cx="6185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9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78182"/>
            <a:ext cx="64136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Different aspects of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Cure of dimensionality and tensor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Tensor Train (TT) decomposition and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Some application of TT format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2061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89" y="1320939"/>
            <a:ext cx="5121676" cy="4659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3205" y="376396"/>
            <a:ext cx="393526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TT-SVD for a 5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-order tensor</a:t>
            </a:r>
          </a:p>
        </p:txBody>
      </p:sp>
    </p:spTree>
    <p:extLst>
      <p:ext uri="{BB962C8B-B14F-4D97-AF65-F5344CB8AC3E}">
        <p14:creationId xmlns:p14="http://schemas.microsoft.com/office/powerpoint/2010/main" val="7180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95" y="1456010"/>
            <a:ext cx="6229359" cy="4880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2693" y="376396"/>
            <a:ext cx="6041159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 decomposition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5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using sequential Tucker-2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4901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1195" y="385633"/>
            <a:ext cx="2537011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TT-cross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0754" y="3873147"/>
            <a:ext cx="16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Randomization</a:t>
            </a:r>
            <a:endParaRPr lang="ru-RU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8165" y="1445043"/>
            <a:ext cx="776911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 we really need SVD? How the computational complexity of the TT-SVD can be</a:t>
            </a:r>
          </a:p>
          <a:p>
            <a:r>
              <a:rPr lang="en-US" dirty="0"/>
              <a:t>r</a:t>
            </a:r>
            <a:r>
              <a:rPr lang="en-US" dirty="0" smtClean="0"/>
              <a:t>educed? </a:t>
            </a:r>
            <a:endParaRPr lang="ru-RU" dirty="0"/>
          </a:p>
        </p:txBody>
      </p:sp>
      <p:sp>
        <p:nvSpPr>
          <p:cNvPr id="8" name="Left Brace 7"/>
          <p:cNvSpPr/>
          <p:nvPr/>
        </p:nvSpPr>
        <p:spPr>
          <a:xfrm>
            <a:off x="3297331" y="3828133"/>
            <a:ext cx="546846" cy="134470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570754" y="4707722"/>
            <a:ext cx="538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Skeleton (cross approximation) or CUR decomposition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9530" y="2368720"/>
            <a:ext cx="8058809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It turns out that we do not need SVD and just a low-rank approximation is sufficient </a:t>
            </a:r>
          </a:p>
          <a:p>
            <a:r>
              <a:rPr lang="en-US" dirty="0" smtClean="0"/>
              <a:t>at each iteration of the TT-SVD.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705254" y="4303968"/>
            <a:ext cx="25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efficient frameworks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9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629" y="1551078"/>
            <a:ext cx="4683189" cy="1998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1507" y="385633"/>
            <a:ext cx="700143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Skeleton (cross approximation) or CUR decomposition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187" y="3957968"/>
            <a:ext cx="921406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TT-cross approximation is a variant of the TT-SVD in which at each iteration cross approximation </a:t>
            </a:r>
          </a:p>
          <a:p>
            <a:r>
              <a:rPr lang="en-US" dirty="0" smtClean="0"/>
              <a:t>is used to generate the TT core tensors.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014" y="5163936"/>
            <a:ext cx="3267075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020" y="2238523"/>
            <a:ext cx="1257251" cy="3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004" y="2023846"/>
            <a:ext cx="6164551" cy="3379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7892" y="376396"/>
            <a:ext cx="695365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parameters for different kinds of tensor networks and tensor decompositions</a:t>
            </a:r>
          </a:p>
        </p:txBody>
      </p:sp>
    </p:spTree>
    <p:extLst>
      <p:ext uri="{BB962C8B-B14F-4D97-AF65-F5344CB8AC3E}">
        <p14:creationId xmlns:p14="http://schemas.microsoft.com/office/powerpoint/2010/main" val="381835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9921" y="385360"/>
            <a:ext cx="597650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ALS-type algorithm for the TT decomposition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529" y="1326776"/>
            <a:ext cx="1082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the CPD and the Tucker decomposition, the ALS algorithms can be developed for the TT decomposition.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27529" y="1750452"/>
            <a:ext cx="700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precisely, all TT cores are kept fixed except one and that is updated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328" y="3260781"/>
            <a:ext cx="4866751" cy="738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42" y="2574066"/>
            <a:ext cx="3592125" cy="27103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5791198" y="2957622"/>
            <a:ext cx="251012" cy="30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642" y="4256678"/>
            <a:ext cx="3198150" cy="6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63" y="5117916"/>
            <a:ext cx="6280426" cy="8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165" y="1157880"/>
            <a:ext cx="4705784" cy="171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921" y="385360"/>
            <a:ext cx="597650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ALS-type algorithm for the TT decomposition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165" y="3121282"/>
            <a:ext cx="4866751" cy="738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969" y="4233023"/>
            <a:ext cx="6512176" cy="11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42" y="1248056"/>
            <a:ext cx="5566242" cy="1694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59" y="3044583"/>
            <a:ext cx="5022525" cy="278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921" y="385360"/>
            <a:ext cx="597650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ALS-type algorithm for the TT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1409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3051" y="376396"/>
            <a:ext cx="629612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representation of the TT decomposition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61" y="2022931"/>
            <a:ext cx="5522694" cy="31423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59" y="2208204"/>
            <a:ext cx="51435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1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599" y="376396"/>
            <a:ext cx="497142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operations in TT format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362665"/>
            <a:ext cx="5330319" cy="4011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12" y="1601294"/>
            <a:ext cx="5878795" cy="35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8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63577" y="478573"/>
            <a:ext cx="365962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aspects of big data</a:t>
            </a:r>
          </a:p>
        </p:txBody>
      </p:sp>
      <p:pic>
        <p:nvPicPr>
          <p:cNvPr id="1026" name="Picture 2" descr="Image result for big data variety veloc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85" y="2191160"/>
            <a:ext cx="4133056" cy="24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55" y="1100066"/>
            <a:ext cx="4905522" cy="5404417"/>
          </a:xfrm>
          <a:prstGeom prst="rect">
            <a:avLst/>
          </a:prstGeom>
        </p:spPr>
      </p:pic>
      <p:pic>
        <p:nvPicPr>
          <p:cNvPr id="16390" name="Picture 6" descr="Check Mark Symbol - Clipart libra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004" y="860167"/>
            <a:ext cx="377624" cy="33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95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3332" y="376396"/>
            <a:ext cx="540276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operations in TT format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05467" y="1710267"/>
            <a:ext cx="37946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Matrix-Matrix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Hadamard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Fourier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of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Frobenius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82" y="3683577"/>
            <a:ext cx="4678160" cy="21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9802" y="376396"/>
            <a:ext cx="3027119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 rounding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24" y="1739438"/>
            <a:ext cx="7995968" cy="31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9802" y="376396"/>
            <a:ext cx="3027119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 rounding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1832774"/>
            <a:ext cx="5102226" cy="4675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15325" y="2914277"/>
            <a:ext cx="3157979" cy="1323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The advantage of this algorithm is that it just deals with unfolding of TT cores which are quite small matrices compared to the original </a:t>
            </a:r>
            <a:r>
              <a:rPr lang="en-US" sz="1600" dirty="0"/>
              <a:t>n-unfolding </a:t>
            </a:r>
            <a:r>
              <a:rPr lang="en-US" sz="1600" dirty="0" smtClean="0"/>
              <a:t>matrices.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28320" y="1094081"/>
            <a:ext cx="1065355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The TT cores obtained by the TT-SVD may have large TT-ranks and we need to recompress the data tensor again.</a:t>
            </a:r>
          </a:p>
          <a:p>
            <a:r>
              <a:rPr lang="en-US" dirty="0" smtClean="0"/>
              <a:t>Here the TT-rounding algorithm is used to reduce the TT-ranks and recompress the data tensor.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611" y="1619149"/>
            <a:ext cx="6202488" cy="2608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2444" y="376396"/>
            <a:ext cx="348282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TT decomposition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934705" y="4733020"/>
            <a:ext cx="549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used for approximating matrices in the TT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25" y="1404900"/>
            <a:ext cx="4310550" cy="40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9382" y="431814"/>
            <a:ext cx="558721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Train (TT) decomposition and CPD</a:t>
            </a:r>
          </a:p>
        </p:txBody>
      </p:sp>
    </p:spTree>
    <p:extLst>
      <p:ext uri="{BB962C8B-B14F-4D97-AF65-F5344CB8AC3E}">
        <p14:creationId xmlns:p14="http://schemas.microsoft.com/office/powerpoint/2010/main" val="3009456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0982" y="431814"/>
            <a:ext cx="558721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Train (TT) decomposition and CPD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11" y="2409277"/>
            <a:ext cx="5745611" cy="27524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1994" y="1507860"/>
            <a:ext cx="81358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CPD is a special TT decomposition with core tensors of particular structure (diagonal)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5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20" y="2287484"/>
            <a:ext cx="4895213" cy="2566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66" y="2290993"/>
            <a:ext cx="4812561" cy="25630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3332" y="376396"/>
            <a:ext cx="540276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operations in TT format</a:t>
            </a:r>
          </a:p>
        </p:txBody>
      </p:sp>
    </p:spTree>
    <p:extLst>
      <p:ext uri="{BB962C8B-B14F-4D97-AF65-F5344CB8AC3E}">
        <p14:creationId xmlns:p14="http://schemas.microsoft.com/office/powerpoint/2010/main" val="27302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809" y="1268401"/>
            <a:ext cx="5663455" cy="1786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09" y="3422583"/>
            <a:ext cx="5612192" cy="228889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915238"/>
              </p:ext>
            </p:extLst>
          </p:nvPr>
        </p:nvGraphicFramePr>
        <p:xfrm>
          <a:off x="8867388" y="1866525"/>
          <a:ext cx="711200" cy="41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0" name="Equation" r:id="rId5" imgW="393480" imgH="228600" progId="Equation.DSMT4">
                  <p:embed/>
                </p:oleObj>
              </mc:Choice>
              <mc:Fallback>
                <p:oleObj name="Equation" r:id="rId5" imgW="393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67388" y="1866525"/>
                        <a:ext cx="711200" cy="41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539560"/>
              </p:ext>
            </p:extLst>
          </p:nvPr>
        </p:nvGraphicFramePr>
        <p:xfrm>
          <a:off x="8547804" y="4381295"/>
          <a:ext cx="1030784" cy="343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1" name="Equation" r:id="rId7" imgW="571320" imgH="190440" progId="Equation.DSMT4">
                  <p:embed/>
                </p:oleObj>
              </mc:Choice>
              <mc:Fallback>
                <p:oleObj name="Equation" r:id="rId7" imgW="571320" imgH="19044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47804" y="4381295"/>
                        <a:ext cx="1030784" cy="343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03599" y="376396"/>
            <a:ext cx="497142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operations in TT format</a:t>
            </a:r>
          </a:p>
        </p:txBody>
      </p:sp>
    </p:spTree>
    <p:extLst>
      <p:ext uri="{BB962C8B-B14F-4D97-AF65-F5344CB8AC3E}">
        <p14:creationId xmlns:p14="http://schemas.microsoft.com/office/powerpoint/2010/main" val="31332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64" y="3865531"/>
            <a:ext cx="4389430" cy="19281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9070" y="376396"/>
            <a:ext cx="174413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Quatization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8376" y="1272100"/>
            <a:ext cx="1002792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matrix/vector (after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the TT format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called Quantized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Train (QTT) decomposition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878376" y="2414927"/>
            <a:ext cx="1020987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can be also introduced as a the procedure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reshaping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vector/matrix to a tensor in which the size of the modes is small,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 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3, 4. More precisely, a large vector or matrix is reshaped (or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tensorized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higher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tensor after which it is compressed into the TT format.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58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9070" y="376396"/>
            <a:ext cx="1744134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Quatization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95" y="3981798"/>
            <a:ext cx="3240319" cy="1637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97" y="1371617"/>
            <a:ext cx="6972300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603" y="3981798"/>
            <a:ext cx="3810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581" y="2003698"/>
            <a:ext cx="5616629" cy="243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H="1">
            <a:off x="7563494" y="3300984"/>
            <a:ext cx="1388482" cy="4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613137" y="3509447"/>
            <a:ext cx="1338839" cy="1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95176" y="3088824"/>
            <a:ext cx="161775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Curse of </a:t>
            </a:r>
          </a:p>
          <a:p>
            <a:r>
              <a:rPr lang="en-US" dirty="0"/>
              <a:t>dimensionality 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2961912" y="431814"/>
            <a:ext cx="509219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of handing high order tensors</a:t>
            </a:r>
          </a:p>
        </p:txBody>
      </p:sp>
      <p:pic>
        <p:nvPicPr>
          <p:cNvPr id="15362" name="Picture 2" descr="Image result for RICHARD BELLM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00" y="2025071"/>
            <a:ext cx="1615237" cy="241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40900" y="4435873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Richard Bellman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4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0982" y="431814"/>
            <a:ext cx="558721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completion based on TT format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307" y="1685780"/>
            <a:ext cx="7427768" cy="33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34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0982" y="431814"/>
            <a:ext cx="558721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completion based on TT format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28" y="1844387"/>
            <a:ext cx="6523326" cy="33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29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0982" y="431814"/>
            <a:ext cx="558721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completion based on TT format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04" y="1911753"/>
            <a:ext cx="10698018" cy="34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02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12" y="1781896"/>
            <a:ext cx="4524375" cy="50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9" y="2924175"/>
            <a:ext cx="6629400" cy="1009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119" y="4659311"/>
            <a:ext cx="6486525" cy="790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5600" y="431814"/>
            <a:ext cx="782204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a Few Extremal Eigenvalues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Eigenvectors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21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30" y="984577"/>
            <a:ext cx="5914879" cy="3047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60" y="3997179"/>
            <a:ext cx="5869131" cy="2350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5600" y="413341"/>
            <a:ext cx="782204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a Few Extremal Eigenvalues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Eigenvectors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20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949" y="1715114"/>
            <a:ext cx="6819900" cy="1362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958" y="3648973"/>
            <a:ext cx="450532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445" y="4579100"/>
            <a:ext cx="5086350" cy="428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5600" y="413341"/>
            <a:ext cx="782204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a Few Extremal Eigenvalues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Eigenvectors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88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08" y="1496898"/>
            <a:ext cx="6823537" cy="3873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0982" y="431814"/>
            <a:ext cx="558721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Compression</a:t>
            </a:r>
          </a:p>
        </p:txBody>
      </p:sp>
    </p:spTree>
    <p:extLst>
      <p:ext uri="{BB962C8B-B14F-4D97-AF65-F5344CB8AC3E}">
        <p14:creationId xmlns:p14="http://schemas.microsoft.com/office/powerpoint/2010/main" val="105952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58" y="1655100"/>
            <a:ext cx="8551805" cy="3500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0982" y="431814"/>
            <a:ext cx="558721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Compression</a:t>
            </a:r>
          </a:p>
        </p:txBody>
      </p:sp>
    </p:spTree>
    <p:extLst>
      <p:ext uri="{BB962C8B-B14F-4D97-AF65-F5344CB8AC3E}">
        <p14:creationId xmlns:p14="http://schemas.microsoft.com/office/powerpoint/2010/main" val="3455793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0982" y="431814"/>
            <a:ext cx="558721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Compression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7" y="1500880"/>
            <a:ext cx="7235450" cy="45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13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71540"/>
            <a:ext cx="1651953" cy="5232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Summary</a:t>
            </a:r>
            <a:endParaRPr lang="ru-RU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61999" y="2077750"/>
            <a:ext cx="102191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TT-decomposition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corresponding algorithms are a good way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work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huge tensors.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complexity depend on d linearly ) no curse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dimensionality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TT-format is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if the TT-ranks are small. This is the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applications.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2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04472" y="426998"/>
            <a:ext cx="2829192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tensors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9345933" y="1713590"/>
            <a:ext cx="304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!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895539" y="1729930"/>
            <a:ext cx="304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!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5105" y="3530416"/>
            <a:ext cx="4443962" cy="20621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Cure of dimensionality prevents working on higher order tensors even for very small dimension.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4735" y="3523304"/>
            <a:ext cx="4443962" cy="20621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necessary to work with compressed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(low-rank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of high order tensors.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73" y="1244275"/>
            <a:ext cx="6084455" cy="19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9600" y="2336801"/>
            <a:ext cx="5171440" cy="1200329"/>
          </a:xfrm>
          <a:prstGeom prst="rect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5"/>
                </a:solidFill>
                <a:latin typeface="Footlight MT Light" panose="0204060206030A020304" pitchFamily="18" charset="0"/>
              </a:rPr>
              <a:t>Thanks for your attentions</a:t>
            </a:r>
          </a:p>
          <a:p>
            <a:pPr algn="ctr"/>
            <a:r>
              <a:rPr lang="en-US" sz="3600" dirty="0" smtClean="0">
                <a:solidFill>
                  <a:schemeClr val="accent5"/>
                </a:solidFill>
                <a:latin typeface="Footlight MT Light" panose="0204060206030A020304" pitchFamily="18" charset="0"/>
              </a:rPr>
              <a:t>Any question?</a:t>
            </a:r>
            <a:endParaRPr lang="ru-RU" sz="3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2638" y="431814"/>
            <a:ext cx="8638960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about Tucker and CPD for breaking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0036" y="1819564"/>
            <a:ext cx="948574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Although Tucker decomposition can compress a data tensor but still the number of components of the core tensor is exponentially increased.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03923" y="2960255"/>
            <a:ext cx="952269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Although CPD scales linearly with the tensor order but it suffers from stability issues due to so called </a:t>
            </a:r>
          </a:p>
          <a:p>
            <a:r>
              <a:rPr lang="en-US" dirty="0" smtClean="0"/>
              <a:t>degeneracy problem.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990600" y="4510007"/>
            <a:ext cx="181363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What can we do?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0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1360" y="473181"/>
            <a:ext cx="10627958" cy="120032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 (TNs) are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promising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 processing tools. They can be potentially used to extract useful information and knowledge from the underlying multidimensional data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0656" y="3117771"/>
            <a:ext cx="3359456" cy="120032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Tensor 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networks?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698" name="Picture 2" descr="Image result for question mark symb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75" y="3018899"/>
            <a:ext cx="1398071" cy="1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question mark symb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22" y="3018899"/>
            <a:ext cx="1398071" cy="1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5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6393" y="2583712"/>
            <a:ext cx="5459506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decompositions (TDs) decompose principally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tensors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factor matrices, while tensor networks (TNs)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 higher-order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tensors into sparsely interconnected small-scale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low-order core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tensors.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00184" y="473181"/>
            <a:ext cx="357843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 (TNs)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05989" y="3107679"/>
            <a:ext cx="4442936" cy="1623490"/>
            <a:chOff x="1868003" y="2127350"/>
            <a:chExt cx="8411781" cy="39187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5860" y="2516917"/>
              <a:ext cx="4797226" cy="35292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216215" y="2443087"/>
              <a:ext cx="1325305" cy="8487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868003" y="2127350"/>
              <a:ext cx="1348212" cy="6314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</a:t>
              </a:r>
              <a:endParaRPr lang="ru-RU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7284721" y="3843190"/>
              <a:ext cx="731519" cy="8026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016240" y="3316963"/>
              <a:ext cx="2263544" cy="61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Decomposed Data</a:t>
              </a:r>
              <a:endParaRPr lang="ru-RU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9719733" y="4602129"/>
            <a:ext cx="147259" cy="678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04445" y="5280625"/>
            <a:ext cx="1630575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 order tensors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3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6" y="1587073"/>
            <a:ext cx="5424601" cy="3584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03" y="1587073"/>
            <a:ext cx="4754802" cy="33890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35398" y="473181"/>
            <a:ext cx="3021823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 (TNs)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56627" y="49761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Matrix Product State (MPS)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(vector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Tensor Train (TT), the Matrix Product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Operator (MPO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Matrix TT, the Projected Entangled-Pair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 (PEPS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Tensor Product State (TPS) and the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 Entangled-Pair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 (PEPO).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9844</TotalTime>
  <Words>1027</Words>
  <Application>Microsoft Office PowerPoint</Application>
  <PresentationFormat>Widescreen</PresentationFormat>
  <Paragraphs>132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Footlight MT Light</vt:lpstr>
      <vt:lpstr>Times New Roman</vt:lpstr>
      <vt:lpstr>Office Theme</vt:lpstr>
      <vt:lpstr>Equation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Salman Ahmadi Asl</dc:creator>
  <cp:lastModifiedBy>Salman Ahmadi Asl</cp:lastModifiedBy>
  <cp:revision>387</cp:revision>
  <dcterms:created xsi:type="dcterms:W3CDTF">2019-09-29T14:25:19Z</dcterms:created>
  <dcterms:modified xsi:type="dcterms:W3CDTF">2022-02-22T07:31:27Z</dcterms:modified>
</cp:coreProperties>
</file>